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2288-986F-4075-8A39-9EB1E16A5D3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BC31DF9-E5FA-4C9E-A826-D03AE599E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2288-986F-4075-8A39-9EB1E16A5D3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1DF9-E5FA-4C9E-A826-D03AE599E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2288-986F-4075-8A39-9EB1E16A5D3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1DF9-E5FA-4C9E-A826-D03AE599E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2288-986F-4075-8A39-9EB1E16A5D3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1DF9-E5FA-4C9E-A826-D03AE599E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2288-986F-4075-8A39-9EB1E16A5D3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1DF9-E5FA-4C9E-A826-D03AE599E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2288-986F-4075-8A39-9EB1E16A5D3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1DF9-E5FA-4C9E-A826-D03AE599EE3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2288-986F-4075-8A39-9EB1E16A5D3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1DF9-E5FA-4C9E-A826-D03AE599EE3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2288-986F-4075-8A39-9EB1E16A5D3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1DF9-E5FA-4C9E-A826-D03AE599E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2288-986F-4075-8A39-9EB1E16A5D3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1DF9-E5FA-4C9E-A826-D03AE599E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2288-986F-4075-8A39-9EB1E16A5D3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1DF9-E5FA-4C9E-A826-D03AE599EE3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82288-986F-4075-8A39-9EB1E16A5D3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1DF9-E5FA-4C9E-A826-D03AE599EE3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9282288-986F-4075-8A39-9EB1E16A5D3A}" type="datetimeFigureOut">
              <a:rPr lang="en-US" smtClean="0"/>
              <a:t>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EBC31DF9-E5FA-4C9E-A826-D03AE599EE3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8001000" cy="2381250"/>
          </a:xfrm>
        </p:spPr>
        <p:txBody>
          <a:bodyPr>
            <a:normAutofit/>
          </a:bodyPr>
          <a:lstStyle/>
          <a:p>
            <a:r>
              <a:rPr lang="en-US" dirty="0" smtClean="0"/>
              <a:t>Municipal Budget</a:t>
            </a:r>
            <a:br>
              <a:rPr lang="en-US" dirty="0" smtClean="0"/>
            </a:br>
            <a:r>
              <a:rPr lang="en-US" dirty="0" smtClean="0"/>
              <a:t>FY 2017</a:t>
            </a:r>
            <a:br>
              <a:rPr lang="en-US" dirty="0" smtClean="0"/>
            </a:br>
            <a:r>
              <a:rPr lang="en-US" dirty="0" smtClean="0"/>
              <a:t>Initial Outlook as of January 27, 2016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50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Tax and Other Revenue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 smtClean="0"/>
              <a:t>FY 2016 Net to  Taxes:  $6,330,481</a:t>
            </a:r>
          </a:p>
          <a:p>
            <a:r>
              <a:rPr lang="en-US" dirty="0" smtClean="0"/>
              <a:t>FY 2016 Tax Rate: $3.80 per Thousand</a:t>
            </a:r>
          </a:p>
          <a:p>
            <a:r>
              <a:rPr lang="en-US" dirty="0" smtClean="0"/>
              <a:t>FY 2017 Valuation: $1,682 Billion</a:t>
            </a:r>
          </a:p>
          <a:p>
            <a:r>
              <a:rPr lang="en-US" dirty="0" smtClean="0"/>
              <a:t>FY 2017 Valuation at $3.80 per Thousand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Produces  $6,390,600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Increase of $60,000+-</a:t>
            </a:r>
          </a:p>
          <a:p>
            <a:pPr marL="0" indent="0">
              <a:buNone/>
            </a:pPr>
            <a:r>
              <a:rPr lang="en-US" dirty="0" smtClean="0"/>
              <a:t>Other revenues will produce $33,000+-</a:t>
            </a:r>
          </a:p>
          <a:p>
            <a:pPr marL="0" indent="0">
              <a:buNone/>
            </a:pPr>
            <a:r>
              <a:rPr lang="en-US" dirty="0" smtClean="0"/>
              <a:t>Total Revenue Increase $100,000+-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802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Expenditures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 Adjustments at 2.5%= $100,000+-</a:t>
            </a:r>
          </a:p>
          <a:p>
            <a:r>
              <a:rPr lang="en-US" dirty="0" smtClean="0"/>
              <a:t>Recycling Center Debt Impact=$70,000+-</a:t>
            </a:r>
          </a:p>
          <a:p>
            <a:r>
              <a:rPr lang="en-US" dirty="0" smtClean="0"/>
              <a:t>Employee Benefits= $75,000+-</a:t>
            </a:r>
          </a:p>
          <a:p>
            <a:r>
              <a:rPr lang="en-US" dirty="0" smtClean="0"/>
              <a:t>Facilities=$30,000+-</a:t>
            </a:r>
          </a:p>
          <a:p>
            <a:r>
              <a:rPr lang="en-US" dirty="0" smtClean="0"/>
              <a:t>Balance of Budget at 2%= $80,000+-</a:t>
            </a:r>
          </a:p>
          <a:p>
            <a:r>
              <a:rPr lang="en-US" dirty="0" smtClean="0"/>
              <a:t>Additional Capital Stewardship=$50,000</a:t>
            </a:r>
          </a:p>
          <a:p>
            <a:r>
              <a:rPr lang="en-US" dirty="0" smtClean="0"/>
              <a:t>Total Increase = $405,000+-  (4.1%)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427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FY 2016 Tax Rate= $3.80</a:t>
            </a:r>
          </a:p>
          <a:p>
            <a:r>
              <a:rPr lang="en-US" dirty="0" smtClean="0"/>
              <a:t>FY 2017 Projection= $3.98</a:t>
            </a:r>
          </a:p>
          <a:p>
            <a:r>
              <a:rPr lang="en-US" dirty="0" smtClean="0"/>
              <a:t>Increase of 18 cents or 4.7%. </a:t>
            </a:r>
          </a:p>
          <a:p>
            <a:r>
              <a:rPr lang="en-US" dirty="0" smtClean="0"/>
              <a:t>Manager’s Target= $3.90</a:t>
            </a:r>
          </a:p>
          <a:p>
            <a:r>
              <a:rPr lang="en-US" dirty="0" smtClean="0"/>
              <a:t>10 cent increase or 2.6%</a:t>
            </a:r>
          </a:p>
          <a:p>
            <a:r>
              <a:rPr lang="en-US" dirty="0" smtClean="0"/>
              <a:t>Requires Changes of  about $170,000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818357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TM01859862[[fn=Urban Pop]]</Template>
  <TotalTime>41</TotalTime>
  <Words>151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Urban Pop</vt:lpstr>
      <vt:lpstr>Municipal Budget FY 2017 Initial Outlook as of January 27, 2016 </vt:lpstr>
      <vt:lpstr>Property Tax and Other Revenue </vt:lpstr>
      <vt:lpstr>Key Expenditures </vt:lpstr>
      <vt:lpstr>Net Result</vt:lpstr>
    </vt:vector>
  </TitlesOfParts>
  <Company>Town of Cape Elizabeth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Municipal Budget FY 2017 Initial Outlook as of January 27, 2016</dc:title>
  <dc:creator>Michael McGovern</dc:creator>
  <cp:lastModifiedBy>Michael McGovern</cp:lastModifiedBy>
  <cp:revision>4</cp:revision>
  <dcterms:created xsi:type="dcterms:W3CDTF">2016-01-27T18:02:24Z</dcterms:created>
  <dcterms:modified xsi:type="dcterms:W3CDTF">2016-01-27T18:44:18Z</dcterms:modified>
</cp:coreProperties>
</file>